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A90831-8A76-49F8-8EA8-9889307C76D1}">
  <a:tblStyle styleId="{5FA90831-8A76-49F8-8EA8-9889307C76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859DB1B-7014-42BF-BDCB-481AA47A8FF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regular.fntdata"/><Relationship Id="rId41" Type="http://schemas.openxmlformats.org/officeDocument/2006/relationships/slide" Target="slides/slide35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22d29cb63_8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22d29cb6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22d29cb63_9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22d29cb63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22d29cb63_8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22d29cb63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22d29cb63_9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22d29cb63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22d29cb63_9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22d29cb63_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22d29cb63_9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22d29cb63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22d29cb63_9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22d29cb63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22d29cb63_9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22d29cb63_9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22d29cb63_9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22d29cb63_9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95815e88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95815e88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22d29cb63_9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22d29cb63_9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22d29cb63_9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22d29cb63_9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95815e884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95815e88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22d29cb63_8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22d29cb63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22d29cb63_8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22d29cb63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22d29cb63_9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22d29cb63_9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22d29cb63_7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22d29cb63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22d29cb63_8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22d29cb63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22d29cb63_8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22d29cb63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95815e88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95815e88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22d29cb63_5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22d29cb63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22d29cb63_9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22d29cb63_9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22d29cb63_5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22d29cb63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22d29cb63_7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22d29cb63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22d29cb63_5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22d29cb63_5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22d29cb63_5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22d29cb63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22d29cb63_9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22d29cb63_9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22d29cb63_5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22d29cb63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22d29cb63_7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22d29cb63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22d29cb63_5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22d29cb63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22d29cb63_6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22d29cb63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" name="Google Shape;4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00"/>
              <a:buChar char="●"/>
              <a:defRPr>
                <a:solidFill>
                  <a:srgbClr val="404040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Char char="○"/>
              <a:defRPr>
                <a:solidFill>
                  <a:srgbClr val="404040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Char char="■"/>
              <a:defRPr>
                <a:solidFill>
                  <a:srgbClr val="404040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Char char="●"/>
              <a:defRPr>
                <a:solidFill>
                  <a:srgbClr val="404040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Char char="○"/>
              <a:defRPr>
                <a:solidFill>
                  <a:srgbClr val="404040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Char char="■"/>
              <a:defRPr>
                <a:solidFill>
                  <a:srgbClr val="404040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Char char="●"/>
              <a:defRPr>
                <a:solidFill>
                  <a:srgbClr val="404040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Char char="○"/>
              <a:defRPr>
                <a:solidFill>
                  <a:srgbClr val="404040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Char char="■"/>
              <a:defRPr>
                <a:solidFill>
                  <a:srgbClr val="404040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niryo.com/product/ned2/v1.0.0/en/source/hardware/tools_technical_specifications.html#large-gripper" TargetMode="External"/><Relationship Id="rId4" Type="http://schemas.openxmlformats.org/officeDocument/2006/relationships/hyperlink" Target="https://docs.niryo.com/product/ned2/v1.0.0/en/source/hardware/tools_technical_specifications.html#adaptive-gripper" TargetMode="External"/><Relationship Id="rId5" Type="http://schemas.openxmlformats.org/officeDocument/2006/relationships/hyperlink" Target="https://docs.niryo.com/product/ned2/v1.0.0/en/source/hardware/tools_technical_specifications.html#vacuum-pump" TargetMode="External"/><Relationship Id="rId6" Type="http://schemas.openxmlformats.org/officeDocument/2006/relationships/hyperlink" Target="https://docs.niryo.com/product/ned2/v1.0.0/en/source/hardware/tools_technical_specifications.html#electromagne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642275" y="1409625"/>
            <a:ext cx="7688100" cy="17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lang="en">
                <a:solidFill>
                  <a:srgbClr val="000000"/>
                </a:solidFill>
              </a:rPr>
              <a:t>comparative</a:t>
            </a:r>
            <a:r>
              <a:rPr lang="en">
                <a:solidFill>
                  <a:srgbClr val="000000"/>
                </a:solidFill>
              </a:rPr>
              <a:t> study between Niryo Collaborative robots: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Ned vs Ned 2</a:t>
            </a:r>
            <a:r>
              <a:rPr lang="en">
                <a:solidFill>
                  <a:srgbClr val="6D9EEB"/>
                </a:solidFill>
              </a:rPr>
              <a:t> 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727950" y="3674050"/>
            <a:ext cx="76881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Akshay V   - PES1UG20ME159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Amodh       - </a:t>
            </a:r>
            <a:r>
              <a:rPr lang="en">
                <a:solidFill>
                  <a:schemeClr val="lt1"/>
                </a:solidFill>
              </a:rPr>
              <a:t>PES1UG20ME160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 Mazen   - PES1UG20ME204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Technical Comparison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89850" y="0"/>
            <a:ext cx="8222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Tools Specification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489850" y="762125"/>
            <a:ext cx="7962300" cy="2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Ned2 and Ned is compatible with 5 different sorts of tools:</a:t>
            </a:r>
            <a:endParaRPr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63636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b="1" lang="en">
                <a:solidFill>
                  <a:srgbClr val="404040"/>
                </a:solidFill>
                <a:highlight>
                  <a:srgbClr val="FFFFFF"/>
                </a:highlight>
              </a:rPr>
              <a:t>3 x Grippers</a:t>
            </a:r>
            <a:endParaRPr b="1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b="1" lang="en">
                <a:solidFill>
                  <a:srgbClr val="404040"/>
                </a:solidFill>
                <a:highlight>
                  <a:srgbClr val="FFFFFF"/>
                </a:highlight>
              </a:rPr>
              <a:t>1 x Electromagnet</a:t>
            </a:r>
            <a:endParaRPr b="1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b="1" lang="en">
                <a:solidFill>
                  <a:srgbClr val="404040"/>
                </a:solidFill>
                <a:highlight>
                  <a:srgbClr val="FFFFFF"/>
                </a:highlight>
              </a:rPr>
              <a:t>1 x Vacuum Pump</a:t>
            </a:r>
            <a:endParaRPr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Custom grippers can also be made apart from the grippers provided with the robot, Ned 1 also comes with 3 custom grippers.</a:t>
            </a:r>
            <a:endParaRPr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259350" y="3111500"/>
            <a:ext cx="84594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Gripper Description:</a:t>
            </a:r>
            <a:endParaRPr b="1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75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b="1" lang="en">
                <a:solidFill>
                  <a:srgbClr val="404040"/>
                </a:solidFill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2451BB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Large Gripper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 which has the ability to grab larger objects </a:t>
            </a:r>
            <a:endParaRPr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75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The </a:t>
            </a:r>
            <a:r>
              <a:rPr b="1" lang="en">
                <a:solidFill>
                  <a:srgbClr val="2451BB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Adaptive Gripper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 which allow Ned2 to grab non-standard objects with complex shapes </a:t>
            </a:r>
            <a:endParaRPr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75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The </a:t>
            </a:r>
            <a:r>
              <a:rPr b="1" lang="en">
                <a:solidFill>
                  <a:srgbClr val="2451BB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Vacuum Pump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 to grab objects with plane and non-porous surfaces;</a:t>
            </a:r>
            <a:endParaRPr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75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Char char="●"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The </a:t>
            </a:r>
            <a:r>
              <a:rPr b="1" lang="en">
                <a:solidFill>
                  <a:srgbClr val="2451BB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Electromagnet</a:t>
            </a:r>
            <a:r>
              <a:rPr lang="en">
                <a:solidFill>
                  <a:srgbClr val="0B2F83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</a:rPr>
              <a:t>manipulate metallic objects</a:t>
            </a:r>
            <a:endParaRPr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Large Gripper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346100" y="70865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Ned1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0" y="2323725"/>
            <a:ext cx="3377325" cy="23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0" l="10890" r="7596" t="0"/>
          <a:stretch/>
        </p:blipFill>
        <p:spPr>
          <a:xfrm>
            <a:off x="2921487" y="2013775"/>
            <a:ext cx="2607875" cy="29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975" y="577925"/>
            <a:ext cx="2098575" cy="1544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24"/>
          <p:cNvGraphicFramePr/>
          <p:nvPr/>
        </p:nvGraphicFramePr>
        <p:xfrm>
          <a:off x="5664325" y="12685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1995575"/>
                <a:gridCol w="1090250"/>
              </a:tblGrid>
              <a:tr h="45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Max operating width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60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5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80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XL320 Servo 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5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90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7.6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5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1E4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Large Gripper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63" y="2091150"/>
            <a:ext cx="2716399" cy="26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450" y="2363800"/>
            <a:ext cx="2877176" cy="219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360550" y="62920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Ned2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275" y="307550"/>
            <a:ext cx="3532974" cy="1859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5"/>
          <p:cNvGraphicFramePr/>
          <p:nvPr/>
        </p:nvGraphicFramePr>
        <p:xfrm>
          <a:off x="5729475" y="7806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1707400"/>
                <a:gridCol w="1461500"/>
              </a:tblGrid>
              <a:tr h="57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Max operating width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79.2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57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109.35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XL330 Servo 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57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72.5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57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Adaptive Gripper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346100" y="70865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Ned1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50" y="2359450"/>
            <a:ext cx="2785475" cy="228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824" y="2275738"/>
            <a:ext cx="2785476" cy="254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7425" y="542775"/>
            <a:ext cx="1859098" cy="1537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6"/>
          <p:cNvGraphicFramePr/>
          <p:nvPr/>
        </p:nvGraphicFramePr>
        <p:xfrm>
          <a:off x="5783525" y="8425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1631325"/>
                <a:gridCol w="1425600"/>
              </a:tblGrid>
              <a:tr h="47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Max operating width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90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85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XL320 Servo 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7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110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7.6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7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Adaptive Gripper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346100" y="70865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Ned2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5" y="2475450"/>
            <a:ext cx="2527699" cy="2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412" y="2239275"/>
            <a:ext cx="2482075" cy="26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150" y="447725"/>
            <a:ext cx="3678423" cy="1936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1" name="Google Shape;191;p27"/>
          <p:cNvGraphicFramePr/>
          <p:nvPr/>
        </p:nvGraphicFramePr>
        <p:xfrm>
          <a:off x="5678750" y="9652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1826625"/>
                <a:gridCol w="1400075"/>
              </a:tblGrid>
              <a:tr h="51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Max operating width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97.49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51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113.79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XL330 Servo 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51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83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51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Standard Gripper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346100" y="70865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Ned1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50" y="1997850"/>
            <a:ext cx="3825125" cy="2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824" y="357400"/>
            <a:ext cx="1762102" cy="17311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0" name="Google Shape;200;p28"/>
          <p:cNvGraphicFramePr/>
          <p:nvPr/>
        </p:nvGraphicFramePr>
        <p:xfrm>
          <a:off x="4171225" y="18562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2798725"/>
                <a:gridCol w="1967125"/>
              </a:tblGrid>
              <a:tr h="29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Max operating width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Standard Jaws: 23.82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5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Standard Jaws: 85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XL320 Servo 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5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Standard Jaws: 109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7.6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9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Standard Gripper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346100" y="70865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Ned2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01" y="1978437"/>
            <a:ext cx="3451224" cy="2605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29"/>
          <p:cNvGraphicFramePr/>
          <p:nvPr/>
        </p:nvGraphicFramePr>
        <p:xfrm>
          <a:off x="4168975" y="20812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2981325"/>
                <a:gridCol w="16287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Max operating width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43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85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XL330 Servo 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87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750" y="359900"/>
            <a:ext cx="3684250" cy="19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Electromagnet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346100" y="70865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Ned1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00" y="2699375"/>
            <a:ext cx="5166450" cy="19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912" y="532175"/>
            <a:ext cx="2596384" cy="1863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Google Shape;218;p30"/>
          <p:cNvGraphicFramePr/>
          <p:nvPr/>
        </p:nvGraphicFramePr>
        <p:xfrm>
          <a:off x="5438050" y="9794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2161550"/>
                <a:gridCol w="1180650"/>
              </a:tblGrid>
              <a:tr h="43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Max operating width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20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surface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20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22.5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Control interface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Digital output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42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Electromagnet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346100" y="70865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Ned2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25" y="2403200"/>
            <a:ext cx="2315676" cy="212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600" y="2542025"/>
            <a:ext cx="1751949" cy="19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99" y="415200"/>
            <a:ext cx="4447652" cy="23410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Google Shape;228;p31"/>
          <p:cNvGraphicFramePr/>
          <p:nvPr/>
        </p:nvGraphicFramePr>
        <p:xfrm>
          <a:off x="4783000" y="16622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2981325"/>
                <a:gridCol w="1200150"/>
              </a:tblGrid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Max operating width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20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surface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20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27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Control interface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Digital output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44.5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Niryo Ned</a:t>
            </a:r>
            <a:endParaRPr/>
          </a:p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730000" y="2482475"/>
            <a:ext cx="3465000" cy="12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63636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b="1" lang="en" sz="1200"/>
              <a:t>Ned is a six-axis collaborative robot, based on open-source technologies. It is intended for education and research. It is based on Ubuntu 18.04 and ROS Melodic.</a:t>
            </a:r>
            <a:endParaRPr sz="1200"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900" y="409975"/>
            <a:ext cx="2173725" cy="41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Vacuum Pump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346100" y="70865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Ned1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000" y="727738"/>
            <a:ext cx="2184177" cy="153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50" y="2162875"/>
            <a:ext cx="3703074" cy="103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873" y="3258023"/>
            <a:ext cx="1430400" cy="1650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32"/>
          <p:cNvGraphicFramePr/>
          <p:nvPr/>
        </p:nvGraphicFramePr>
        <p:xfrm>
          <a:off x="5238125" y="10020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1816325"/>
                <a:gridCol w="1421725"/>
              </a:tblGrid>
              <a:tr h="28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Vacuum Pump control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Integrated XL320 servo 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8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10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Total 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170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8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Payload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300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7.6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8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Vacuum Tube dimension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20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8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47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294825" y="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Vacuum Pump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244" name="Google Shape;244;p33"/>
          <p:cNvSpPr txBox="1"/>
          <p:nvPr>
            <p:ph type="title"/>
          </p:nvPr>
        </p:nvSpPr>
        <p:spPr>
          <a:xfrm>
            <a:off x="346100" y="708650"/>
            <a:ext cx="78612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Ned2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50" y="2571748"/>
            <a:ext cx="2440829" cy="214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 rotWithShape="1">
          <a:blip r:embed="rId4">
            <a:alphaModFix/>
          </a:blip>
          <a:srcRect b="1680" l="12641" r="11480" t="-1680"/>
          <a:stretch/>
        </p:blipFill>
        <p:spPr>
          <a:xfrm>
            <a:off x="1892700" y="633725"/>
            <a:ext cx="1957699" cy="1719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p33"/>
          <p:cNvGraphicFramePr/>
          <p:nvPr/>
        </p:nvGraphicFramePr>
        <p:xfrm>
          <a:off x="4251125" y="12865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{B859DB1B-7014-42BF-BDCB-481AA47A8FF8}</a:tableStyleId>
              </a:tblPr>
              <a:tblGrid>
                <a:gridCol w="2330950"/>
                <a:gridCol w="1824550"/>
              </a:tblGrid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Parameter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Description</a:t>
                      </a:r>
                      <a:endParaRPr b="1"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Vacuum Pump control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Integrated XL330 servo motor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18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Total weight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183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Payload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300 g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Power Supply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 V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Operating temperature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5-45°C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Vacuum Tube dimension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20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Picking distance from end effector base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47.5 mm</a:t>
                      </a:r>
                      <a:endParaRPr sz="1100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r>
              <a:rPr lang="en"/>
              <a:t> Comparison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146250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Workspaces</a:t>
            </a:r>
            <a:endParaRPr/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751600" y="609125"/>
            <a:ext cx="274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 &amp; Ned 2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8" y="1266000"/>
            <a:ext cx="9058226" cy="35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146250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Workspaces</a:t>
            </a:r>
            <a:endParaRPr/>
          </a:p>
        </p:txBody>
      </p:sp>
      <p:sp>
        <p:nvSpPr>
          <p:cNvPr id="265" name="Google Shape;265;p36"/>
          <p:cNvSpPr txBox="1"/>
          <p:nvPr>
            <p:ph type="title"/>
          </p:nvPr>
        </p:nvSpPr>
        <p:spPr>
          <a:xfrm>
            <a:off x="1739625" y="609125"/>
            <a:ext cx="1099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 1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66" name="Google Shape;266;p36"/>
          <p:cNvSpPr txBox="1"/>
          <p:nvPr>
            <p:ph type="title"/>
          </p:nvPr>
        </p:nvSpPr>
        <p:spPr>
          <a:xfrm>
            <a:off x="6065850" y="609125"/>
            <a:ext cx="1099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Ned 2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18838" r="20724" t="0"/>
          <a:stretch/>
        </p:blipFill>
        <p:spPr>
          <a:xfrm>
            <a:off x="4954425" y="1538725"/>
            <a:ext cx="3815524" cy="33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b="0" l="6852" r="14832" t="0"/>
          <a:stretch/>
        </p:blipFill>
        <p:spPr>
          <a:xfrm>
            <a:off x="146250" y="1289500"/>
            <a:ext cx="4449999" cy="36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59625" y="-5057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Design</a:t>
            </a:r>
            <a:endParaRPr/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889550" y="602625"/>
            <a:ext cx="10701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4A86E8"/>
                </a:solidFill>
              </a:rPr>
              <a:t>Ned 1</a:t>
            </a:r>
            <a:endParaRPr sz="1600">
              <a:solidFill>
                <a:srgbClr val="4A86E8"/>
              </a:solidFill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425" y="1320225"/>
            <a:ext cx="4623275" cy="35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 rotWithShape="1">
          <a:blip r:embed="rId4">
            <a:alphaModFix/>
          </a:blip>
          <a:srcRect b="0" l="0" r="0" t="1088"/>
          <a:stretch/>
        </p:blipFill>
        <p:spPr>
          <a:xfrm>
            <a:off x="246325" y="1358125"/>
            <a:ext cx="4109100" cy="34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6199900" y="717125"/>
            <a:ext cx="10701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4A86E8"/>
                </a:solidFill>
              </a:rPr>
              <a:t>Ned 2</a:t>
            </a:r>
            <a:endParaRPr sz="16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</a:t>
            </a:r>
            <a:r>
              <a:rPr lang="en"/>
              <a:t> Comparison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Electrical</a:t>
            </a:r>
            <a:endParaRPr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5160875" y="2253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78D8"/>
                </a:solidFill>
              </a:rPr>
              <a:t>Ned 2</a:t>
            </a:r>
            <a:endParaRPr b="1" sz="2000">
              <a:solidFill>
                <a:srgbClr val="3C78D8"/>
              </a:solidFill>
            </a:endParaRPr>
          </a:p>
          <a:p>
            <a:pPr indent="-304800" lvl="0" marL="4572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power supply of the motors (12V , 11.4V, 5V)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Ned2’s grippers are powered by 5V.</a:t>
            </a:r>
            <a:endParaRPr sz="1200"/>
          </a:p>
        </p:txBody>
      </p:sp>
      <p:sp>
        <p:nvSpPr>
          <p:cNvPr id="289" name="Google Shape;289;p39"/>
          <p:cNvSpPr txBox="1"/>
          <p:nvPr>
            <p:ph idx="2" type="body"/>
          </p:nvPr>
        </p:nvSpPr>
        <p:spPr>
          <a:xfrm>
            <a:off x="729454" y="2253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1162"/>
              <a:buNone/>
            </a:pPr>
            <a:r>
              <a:rPr b="1" lang="en" sz="2150">
                <a:solidFill>
                  <a:srgbClr val="3C78D8"/>
                </a:solidFill>
              </a:rPr>
              <a:t>Ned 1</a:t>
            </a:r>
            <a:endParaRPr b="1" sz="2150">
              <a:solidFill>
                <a:srgbClr val="3C78D8"/>
              </a:solidFill>
            </a:endParaRPr>
          </a:p>
          <a:p>
            <a:pPr indent="-302021" lvl="0" marL="4572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" sz="125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power supply of the motors (11.1V, 8V);</a:t>
            </a:r>
            <a:endParaRPr sz="125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2021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" sz="125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Ned’s grippers are powered by 8V. A risk of short circuit and sparks exists. Be sure to make the installations with the power disconnected.</a:t>
            </a:r>
            <a:endParaRPr sz="125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337450" y="0"/>
            <a:ext cx="8222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Electrical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51BB"/>
                </a:solidFill>
              </a:rPr>
              <a:t>     </a:t>
            </a:r>
            <a:r>
              <a:rPr lang="en">
                <a:solidFill>
                  <a:srgbClr val="4A86E8"/>
                </a:solidFill>
              </a:rPr>
              <a:t>Ned 1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50" y="1337725"/>
            <a:ext cx="7938750" cy="38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337450" y="0"/>
            <a:ext cx="8222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Electrical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51BB"/>
                </a:solidFill>
              </a:rPr>
              <a:t>     </a:t>
            </a:r>
            <a:r>
              <a:rPr lang="en">
                <a:solidFill>
                  <a:srgbClr val="4A86E8"/>
                </a:solidFill>
              </a:rPr>
              <a:t>Ned 2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625"/>
            <a:ext cx="8730627" cy="37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Niryo Ned 2</a:t>
            </a:r>
            <a:endParaRPr/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730000" y="2482475"/>
            <a:ext cx="3465000" cy="12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63636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b="1" lang="en" sz="1200"/>
              <a:t>Ned2 is a six-axis collaborative robot, based on open-source technologies. It is intended for education, research and Industry 4.0. It is based on Ubuntu 18.04 and ROS Melodic.</a:t>
            </a:r>
            <a:endParaRPr sz="1200"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30256" r="24449" t="19575"/>
          <a:stretch/>
        </p:blipFill>
        <p:spPr>
          <a:xfrm>
            <a:off x="5072875" y="521497"/>
            <a:ext cx="3465001" cy="4100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116300" y="-498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Back-Panel Interface</a:t>
            </a:r>
            <a:endParaRPr/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853425" y="573725"/>
            <a:ext cx="10701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4A86E8"/>
                </a:solidFill>
              </a:rPr>
              <a:t>N</a:t>
            </a:r>
            <a:r>
              <a:rPr b="1" lang="en" sz="2100">
                <a:solidFill>
                  <a:srgbClr val="4A86E8"/>
                </a:solidFill>
              </a:rPr>
              <a:t>ed 1</a:t>
            </a:r>
            <a:endParaRPr sz="1600">
              <a:solidFill>
                <a:srgbClr val="4A86E8"/>
              </a:solidFill>
            </a:endParaRPr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5" y="2320550"/>
            <a:ext cx="4458700" cy="19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25" y="2320550"/>
            <a:ext cx="3621852" cy="20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6199900" y="717125"/>
            <a:ext cx="10701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4A86E8"/>
                </a:solidFill>
              </a:rPr>
              <a:t>Ned 2</a:t>
            </a:r>
            <a:endParaRPr sz="16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116300" y="-498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Control Panel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3692300" y="717850"/>
            <a:ext cx="10701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4A86E8"/>
                </a:solidFill>
              </a:rPr>
              <a:t>Ned 2</a:t>
            </a:r>
            <a:endParaRPr sz="1600">
              <a:solidFill>
                <a:srgbClr val="4A86E8"/>
              </a:solidFill>
            </a:endParaRPr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975" y="1316275"/>
            <a:ext cx="4528748" cy="30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395500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 Specification </a:t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50" y="1488125"/>
            <a:ext cx="3222725" cy="32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802225" y="811025"/>
            <a:ext cx="330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Dynamixel XL330 Servo Motor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(Ned2)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4078675" y="2500450"/>
            <a:ext cx="3750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voltage [V]: 3.7–6V (5V recommended)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Stall torque [N-m]: 0.52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Stall current [A]: 1.5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No-load speed [rpm]: 104 rpm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395500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 Specification </a:t>
            </a:r>
            <a:endParaRPr/>
          </a:p>
        </p:txBody>
      </p:sp>
      <p:sp>
        <p:nvSpPr>
          <p:cNvPr id="336" name="Google Shape;336;p46"/>
          <p:cNvSpPr txBox="1"/>
          <p:nvPr/>
        </p:nvSpPr>
        <p:spPr>
          <a:xfrm>
            <a:off x="2946300" y="715625"/>
            <a:ext cx="325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Dynamixel XL320 Servo Motor (Ned1)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5103338" y="1087925"/>
            <a:ext cx="29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4078675" y="2103125"/>
            <a:ext cx="41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voltage [V]: 6–8.4V (7.4V recommended)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Stall Torque : 0.39 [N.m] (at 7.4 [V], 1.1 [A])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No-load speed [rpm]: </a:t>
            </a:r>
            <a:r>
              <a:rPr lang="en">
                <a:highlight>
                  <a:srgbClr val="FFFFFF"/>
                </a:highlight>
              </a:rPr>
              <a:t>114 [rev/min] (at 7.4 [V])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Gear-Ratio : 238 :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50" y="1392725"/>
            <a:ext cx="3498725" cy="34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655550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 Specification </a:t>
            </a:r>
            <a:endParaRPr/>
          </a:p>
        </p:txBody>
      </p:sp>
      <p:sp>
        <p:nvSpPr>
          <p:cNvPr id="345" name="Google Shape;345;p47"/>
          <p:cNvSpPr txBox="1"/>
          <p:nvPr/>
        </p:nvSpPr>
        <p:spPr>
          <a:xfrm>
            <a:off x="2924550" y="967900"/>
            <a:ext cx="329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Dynamixel XL430 Servo Motor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50" y="1383550"/>
            <a:ext cx="3350575" cy="3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/>
        </p:nvSpPr>
        <p:spPr>
          <a:xfrm>
            <a:off x="4666700" y="1831700"/>
            <a:ext cx="3528300" cy="2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Gear Ratio: 353.5 : 1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Operation Voltage: 10~14.8V (Recommended voltage : 12V)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Stall Torque: 4.1 @ 12.0V, 2.3A / Standby current: 40 mA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 Load Speed: 46rpm @ 12.0V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TTL / Motor: Maxon Motor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Baud Rate: 9600 bps ~ 4.5 Mbps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r>
              <a:rPr lang="en"/>
              <a:t> Comparison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59477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Features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5138950" y="8652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C78D8"/>
                </a:solidFill>
              </a:rPr>
              <a:t>Ned2</a:t>
            </a:r>
            <a:endParaRPr b="1" sz="21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Raspberry Pi 4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with a 64-bit ARM V8 high performance processor, 4GB of RAM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b="1" lang="en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No bluetooth</a:t>
            </a:r>
            <a:endParaRPr b="1" sz="12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21079" y="8941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rgbClr val="3C78D8"/>
                </a:solidFill>
              </a:rPr>
              <a:t>N</a:t>
            </a:r>
            <a:r>
              <a:rPr b="1" lang="en" sz="2100">
                <a:solidFill>
                  <a:srgbClr val="3C78D8"/>
                </a:solidFill>
              </a:rPr>
              <a:t>ed 1</a:t>
            </a:r>
            <a:endParaRPr b="1" sz="21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Raspberry Pi 4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with a 64-bit ARM V8 high performance processor, 2GB of RAM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Bluetooth 5.0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54231" r="0" t="0"/>
          <a:stretch/>
        </p:blipFill>
        <p:spPr>
          <a:xfrm>
            <a:off x="5736600" y="3514150"/>
            <a:ext cx="2578976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55381" t="0"/>
          <a:stretch/>
        </p:blipFill>
        <p:spPr>
          <a:xfrm>
            <a:off x="5769025" y="2451675"/>
            <a:ext cx="2514149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-8" l="3118" r="40685" t="18865"/>
          <a:stretch/>
        </p:blipFill>
        <p:spPr>
          <a:xfrm>
            <a:off x="430849" y="2296025"/>
            <a:ext cx="4154774" cy="13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-8" l="64758" r="0" t="18865"/>
          <a:stretch/>
        </p:blipFill>
        <p:spPr>
          <a:xfrm>
            <a:off x="1352987" y="3514150"/>
            <a:ext cx="2310501" cy="11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55587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Comparison - Technical Specifications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" name="Google Shape;120;p18"/>
          <p:cNvGraphicFramePr/>
          <p:nvPr/>
        </p:nvGraphicFramePr>
        <p:xfrm>
          <a:off x="555863" y="12915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{5FA90831-8A76-49F8-8EA8-9889307C76D1}</a:tableStyleId>
              </a:tblPr>
              <a:tblGrid>
                <a:gridCol w="2677425"/>
                <a:gridCol w="2677425"/>
                <a:gridCol w="2677425"/>
              </a:tblGrid>
              <a:tr h="32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</a:rPr>
                        <a:t>Parameters</a:t>
                      </a:r>
                      <a:endParaRPr b="1"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</a:rPr>
                        <a:t>Ned2</a:t>
                      </a:r>
                      <a:endParaRPr b="1"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</a:rPr>
                        <a:t>Ned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Weight (kg)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7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6,5 kg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Payload (g)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300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300 g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Reach (mm)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440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440 mm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6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Degree of freedom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6 rotating joints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6 rotating joints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4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Joints range (rad)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-2,949 ≤ Joint 1 ≤ 2,949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-2,09 ≤ Joint 2 ≤ 0,61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-1.34 ≤ Joint 3 ≤ 1,57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-2,089 ≤ Joint 4 ≤ 2,089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-1,919 </a:t>
                      </a: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≤ Joint 5 ≤ 1.922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-2,53 ≤ Joint 6 ≤ -2,53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-2,97 rad ≤ Joint 1 ≤ 2,97 rad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-2,09 rad ≤ Joint 2 ≤ 0,61 rad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-1.34 rad ≤ Joint 3 ≤ 1,57 rad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-2,09 rad ≤ Joint 4 ≤ 2,09 rad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-1,75 rad ≤ Joint 5 ≤ 0,96 rad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-2,53 rad ≤ Joint 6 ≤ -2,53 rad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58687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Technical Specifications</a:t>
            </a:r>
            <a:endParaRPr/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586863" y="1038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{5FA90831-8A76-49F8-8EA8-9889307C76D1}</a:tableStyleId>
              </a:tblPr>
              <a:tblGrid>
                <a:gridCol w="2738700"/>
                <a:gridCol w="2738700"/>
                <a:gridCol w="2738700"/>
              </a:tblGrid>
              <a:tr h="35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</a:rPr>
                        <a:t>Parameters</a:t>
                      </a:r>
                      <a:endParaRPr b="1"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</a:rPr>
                        <a:t>Ned2</a:t>
                      </a:r>
                      <a:endParaRPr b="1"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04040"/>
                          </a:solidFill>
                        </a:rPr>
                        <a:t>Ned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30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Joints speed limit (rad/s)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1 ≤ 0.785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2 ≤ 0.5235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3 ≤ 0.785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4 ≤ 1.57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5 ≤ 1.57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6 ≤ 1.775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1 ≤ 2.6 rad/s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2 ≤ 2.0 rad/s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3 ≤ 2.5 rad/s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4 ≤ 3.14 rad/s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5 ≤ 3.14 rad/s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Joint 6 ≤ 3.14 rad/s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TCP max speed (mm/s)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468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1144 mm/s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326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Repeatability (mm)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+/- 0,5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0.5 mm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Footprint (mm)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200x200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200x200 mm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484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Mounting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Table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Table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85100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Technical Specifications</a:t>
            </a:r>
            <a:endParaRPr/>
          </a:p>
        </p:txBody>
      </p:sp>
      <p:graphicFrame>
        <p:nvGraphicFramePr>
          <p:cNvPr id="132" name="Google Shape;132;p20"/>
          <p:cNvGraphicFramePr/>
          <p:nvPr/>
        </p:nvGraphicFramePr>
        <p:xfrm>
          <a:off x="957563" y="1142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{5FA90831-8A76-49F8-8EA8-9889307C76D1}</a:tableStyleId>
              </a:tblPr>
              <a:tblGrid>
                <a:gridCol w="2409625"/>
                <a:gridCol w="2409625"/>
                <a:gridCol w="2409625"/>
              </a:tblGrid>
              <a:tr h="23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Parameters</a:t>
                      </a:r>
                      <a:endParaRPr b="1" sz="1100"/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Ned2</a:t>
                      </a:r>
                      <a:endParaRPr b="1" sz="1100"/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Ned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Temperature (°C)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5 - 45 C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5 - 45 C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742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Human-Machine interface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3 control buttons (‘‘FreeMotion’’ button, button to save a pose and ‘‘Custom’’ button) LED, Ring-Speakers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Microphone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No </a:t>
                      </a: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Human-Machine interface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I/O power supply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5V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5V for digital GPIO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12V for Switches output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6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Communication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Modbus TCP (master)</a:t>
                      </a:r>
                      <a:br>
                        <a:rPr lang="en" sz="1100">
                          <a:solidFill>
                            <a:srgbClr val="404040"/>
                          </a:solidFill>
                        </a:rPr>
                      </a:b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TCP/IP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Modbus TCP (master)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TCP/IP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04040"/>
                          </a:solidFill>
                        </a:rPr>
                        <a:t>CAN (slave, compatible with NiryoStepper motors)</a:t>
                      </a:r>
                      <a:endParaRPr sz="1100">
                        <a:solidFill>
                          <a:srgbClr val="404040"/>
                        </a:solidFill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95925" y="-578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Vision Set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0" y="979775"/>
            <a:ext cx="4320726" cy="34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475" y="1055975"/>
            <a:ext cx="482327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3C78D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